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3.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4.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86" r:id="rId11"/>
    <p:sldMasterId id="2147483998" r:id="rId12"/>
    <p:sldMasterId id="2147484010" r:id="rId13"/>
    <p:sldMasterId id="2147484032" r:id="rId14"/>
    <p:sldMasterId id="2147484064" r:id="rId15"/>
    <p:sldMasterId id="2147484083" r:id="rId16"/>
  </p:sldMasterIdLst>
  <p:notesMasterIdLst>
    <p:notesMasterId r:id="rId86"/>
  </p:notesMasterIdLst>
  <p:sldIdLst>
    <p:sldId id="522" r:id="rId17"/>
    <p:sldId id="449" r:id="rId18"/>
    <p:sldId id="450" r:id="rId19"/>
    <p:sldId id="451" r:id="rId20"/>
    <p:sldId id="392" r:id="rId21"/>
    <p:sldId id="503" r:id="rId22"/>
    <p:sldId id="452" r:id="rId23"/>
    <p:sldId id="429" r:id="rId24"/>
    <p:sldId id="430" r:id="rId25"/>
    <p:sldId id="431" r:id="rId26"/>
    <p:sldId id="432" r:id="rId27"/>
    <p:sldId id="491" r:id="rId28"/>
    <p:sldId id="504" r:id="rId29"/>
    <p:sldId id="492" r:id="rId30"/>
    <p:sldId id="493" r:id="rId31"/>
    <p:sldId id="494" r:id="rId32"/>
    <p:sldId id="495" r:id="rId33"/>
    <p:sldId id="496" r:id="rId34"/>
    <p:sldId id="497" r:id="rId35"/>
    <p:sldId id="498" r:id="rId36"/>
    <p:sldId id="499" r:id="rId37"/>
    <p:sldId id="500" r:id="rId38"/>
    <p:sldId id="501" r:id="rId39"/>
    <p:sldId id="502" r:id="rId40"/>
    <p:sldId id="529" r:id="rId41"/>
    <p:sldId id="455" r:id="rId42"/>
    <p:sldId id="396" r:id="rId43"/>
    <p:sldId id="400" r:id="rId44"/>
    <p:sldId id="401" r:id="rId45"/>
    <p:sldId id="402" r:id="rId46"/>
    <p:sldId id="398" r:id="rId47"/>
    <p:sldId id="399" r:id="rId48"/>
    <p:sldId id="389" r:id="rId49"/>
    <p:sldId id="291" r:id="rId50"/>
    <p:sldId id="292" r:id="rId51"/>
    <p:sldId id="375" r:id="rId52"/>
    <p:sldId id="372" r:id="rId53"/>
    <p:sldId id="300" r:id="rId54"/>
    <p:sldId id="302" r:id="rId55"/>
    <p:sldId id="342" r:id="rId56"/>
    <p:sldId id="306" r:id="rId57"/>
    <p:sldId id="381" r:id="rId58"/>
    <p:sldId id="382" r:id="rId59"/>
    <p:sldId id="320" r:id="rId60"/>
    <p:sldId id="308" r:id="rId61"/>
    <p:sldId id="307" r:id="rId62"/>
    <p:sldId id="387" r:id="rId63"/>
    <p:sldId id="314" r:id="rId64"/>
    <p:sldId id="364" r:id="rId65"/>
    <p:sldId id="311" r:id="rId66"/>
    <p:sldId id="309" r:id="rId67"/>
    <p:sldId id="319" r:id="rId68"/>
    <p:sldId id="316" r:id="rId69"/>
    <p:sldId id="321" r:id="rId70"/>
    <p:sldId id="323" r:id="rId71"/>
    <p:sldId id="324" r:id="rId72"/>
    <p:sldId id="325" r:id="rId73"/>
    <p:sldId id="383" r:id="rId74"/>
    <p:sldId id="322" r:id="rId75"/>
    <p:sldId id="326" r:id="rId76"/>
    <p:sldId id="327" r:id="rId77"/>
    <p:sldId id="341" r:id="rId78"/>
    <p:sldId id="329" r:id="rId79"/>
    <p:sldId id="330" r:id="rId80"/>
    <p:sldId id="370" r:id="rId81"/>
    <p:sldId id="331" r:id="rId82"/>
    <p:sldId id="332" r:id="rId83"/>
    <p:sldId id="334" r:id="rId84"/>
    <p:sldId id="404" r:id="rId85"/>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948" autoAdjust="0"/>
    <p:restoredTop sz="66009" autoAdjust="0"/>
  </p:normalViewPr>
  <p:slideViewPr>
    <p:cSldViewPr snapToGrid="0">
      <p:cViewPr varScale="1">
        <p:scale>
          <a:sx n="54" d="100"/>
          <a:sy n="54" d="100"/>
        </p:scale>
        <p:origin x="1005"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762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commentAuthors" Target="commentAuthors.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6/5/2018 5:26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6/5/2018 5:26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dirty="0"/>
          </a:p>
        </p:txBody>
      </p:sp>
    </p:spTree>
    <p:extLst>
      <p:ext uri="{BB962C8B-B14F-4D97-AF65-F5344CB8AC3E}">
        <p14:creationId xmlns:p14="http://schemas.microsoft.com/office/powerpoint/2010/main" val="73416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013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193298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5:26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14925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3380939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dirty="0"/>
          </a:p>
        </p:txBody>
      </p:sp>
    </p:spTree>
    <p:extLst>
      <p:ext uri="{BB962C8B-B14F-4D97-AF65-F5344CB8AC3E}">
        <p14:creationId xmlns:p14="http://schemas.microsoft.com/office/powerpoint/2010/main" val="1791238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dirty="0"/>
          </a:p>
        </p:txBody>
      </p:sp>
    </p:spTree>
    <p:extLst>
      <p:ext uri="{BB962C8B-B14F-4D97-AF65-F5344CB8AC3E}">
        <p14:creationId xmlns:p14="http://schemas.microsoft.com/office/powerpoint/2010/main" val="22475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5:26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5:26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63</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64</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66</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19145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6/5/2018 5:26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223568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21.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4.xml"/><Relationship Id="rId5" Type="http://schemas.openxmlformats.org/officeDocument/2006/relationships/image" Target="../media/image29.pn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37.png"/><Relationship Id="rId4" Type="http://schemas.microsoft.com/office/2007/relationships/hdphoto" Target="../media/hdphoto4.wdp"/></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1.png"/><Relationship Id="rId1" Type="http://schemas.openxmlformats.org/officeDocument/2006/relationships/slideMaster" Target="../slideMasters/slideMaster16.xml"/><Relationship Id="rId5" Type="http://schemas.microsoft.com/office/2007/relationships/hdphoto" Target="../media/hdphoto3.wdp"/><Relationship Id="rId4" Type="http://schemas.openxmlformats.org/officeDocument/2006/relationships/image" Target="../media/image37.png"/></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6/5/2018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image" Target="../media/image4.emf"/><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heme" Target="../theme/theme10.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1.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12.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theme" Target="../theme/theme13.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image" Target="../media/image17.png"/><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16.png"/><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image" Target="../media/image26.png"/><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theme" Target="../theme/theme14.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10" Type="http://schemas.openxmlformats.org/officeDocument/2006/relationships/slideLayout" Target="../slideLayouts/slideLayout278.xml"/><Relationship Id="rId19" Type="http://schemas.openxmlformats.org/officeDocument/2006/relationships/theme" Target="../theme/theme15.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19" Type="http://schemas.openxmlformats.org/officeDocument/2006/relationships/theme" Target="../theme/theme1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6/5/2018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2" r:id="rId29"/>
    <p:sldLayoutId id="2147484063"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6/5/2018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5" r:id="rId6"/>
    <p:sldLayoutId id="2147483786" r:id="rId7"/>
    <p:sldLayoutId id="2147483787" r:id="rId8"/>
    <p:sldLayoutId id="2147483788" r:id="rId9"/>
    <p:sldLayoutId id="2147483789" r:id="rId10"/>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9.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140.xml"/><Relationship Id="rId5" Type="http://schemas.openxmlformats.org/officeDocument/2006/relationships/image" Target="../media/image63.emf"/><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2.xml"/><Relationship Id="rId1" Type="http://schemas.openxmlformats.org/officeDocument/2006/relationships/slideLayout" Target="../slideLayouts/slideLayout107.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emf"/><Relationship Id="rId9" Type="http://schemas.openxmlformats.org/officeDocument/2006/relationships/image" Target="../media/image4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7.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1.xml"/><Relationship Id="rId1" Type="http://schemas.openxmlformats.org/officeDocument/2006/relationships/slideLayout" Target="../slideLayouts/slideLayout197.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32.xml"/><Relationship Id="rId5" Type="http://schemas.openxmlformats.org/officeDocument/2006/relationships/image" Target="../media/image67.emf"/><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13.xml"/><Relationship Id="rId6" Type="http://schemas.openxmlformats.org/officeDocument/2006/relationships/image" Target="../media/image71.png"/><Relationship Id="rId11" Type="http://schemas.openxmlformats.org/officeDocument/2006/relationships/image" Target="../media/image61.emf"/><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78.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5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107.xml"/><Relationship Id="rId5" Type="http://schemas.openxmlformats.org/officeDocument/2006/relationships/image" Target="../media/image55.emf"/><Relationship Id="rId4" Type="http://schemas.openxmlformats.org/officeDocument/2006/relationships/image" Target="../media/image54.emf"/></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413833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algn="ctr" defTabSz="932206" fontAlgn="base">
              <a:lnSpc>
                <a:spcPct val="90000"/>
              </a:lnSpc>
              <a:spcBef>
                <a:spcPct val="0"/>
              </a:spcBef>
              <a:spcAft>
                <a:spcPct val="0"/>
              </a:spcAft>
              <a:defRPr/>
            </a:pPr>
            <a:endParaRPr lang="en-US" sz="1200" err="1">
              <a:solidFill>
                <a:srgbClr val="0070C0"/>
              </a:solidFill>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0">
                <a:lnSpc>
                  <a:spcPct val="90000"/>
                </a:lnSpc>
                <a:defRPr/>
              </a:pPr>
              <a:endParaRPr lang="en-US" sz="1200">
                <a:solidFill>
                  <a:prstClr val="white"/>
                </a:solidFill>
                <a:latin typeface="Segoe UI Semilight"/>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a:solidFill>
                    <a:prstClr val="black"/>
                  </a:solidFill>
                  <a:latin typeface="Segoe UI Semilight"/>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579" fontAlgn="base">
                <a:lnSpc>
                  <a:spcPct val="90000"/>
                </a:lnSpc>
                <a:spcBef>
                  <a:spcPct val="0"/>
                </a:spcBef>
                <a:spcAft>
                  <a:spcPts val="586"/>
                </a:spcAft>
                <a:defRPr/>
              </a:pPr>
              <a:r>
                <a:rPr lang="en-US" sz="1200" kern="0" dirty="0">
                  <a:solidFill>
                    <a:srgbClr val="0078D7"/>
                  </a:solidFill>
                  <a:latin typeface="Segoe UI Semilight"/>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dirty="0">
                  <a:solidFill>
                    <a:srgbClr val="0078D7"/>
                  </a:solidFill>
                  <a:latin typeface="Segoe UI Semilight"/>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a:solidFill>
                    <a:srgbClr val="0078D7"/>
                  </a:solidFill>
                  <a:latin typeface="Segoe UI Semilight"/>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dirty="0">
                  <a:solidFill>
                    <a:srgbClr val="0078D7"/>
                  </a:solidFill>
                  <a:latin typeface="Segoe UI Semilight"/>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algn="ctr" defTabSz="913579">
                <a:lnSpc>
                  <a:spcPct val="90000"/>
                </a:lnSpc>
                <a:spcAft>
                  <a:spcPts val="586"/>
                </a:spcAft>
                <a:defRPr/>
              </a:pPr>
              <a:r>
                <a:rPr lang="en-US" sz="1200" kern="0" dirty="0">
                  <a:solidFill>
                    <a:srgbClr val="0078D7"/>
                  </a:solidFill>
                  <a:latin typeface="Segoe UI Semilight"/>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sz="1200">
                  <a:solidFill>
                    <a:srgbClr val="0078D7"/>
                  </a:solidFill>
                  <a:latin typeface="Segoe UI Semilight"/>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algn="ctr" defTabSz="913788">
                <a:lnSpc>
                  <a:spcPct val="90000"/>
                </a:lnSpc>
                <a:defRPr/>
              </a:pPr>
              <a:r>
                <a:rPr lang="en-US" sz="1200" kern="0" dirty="0">
                  <a:solidFill>
                    <a:srgbClr val="0078D7"/>
                  </a:solidFill>
                  <a:latin typeface="Segoe UI Semilight"/>
                  <a:cs typeface="Segoe UI Light" panose="020B0502040204020203" pitchFamily="34" charset="0"/>
                </a:rPr>
                <a:t>Weather </a:t>
              </a:r>
              <a:br>
                <a:rPr lang="en-US" sz="1200" kern="0" dirty="0">
                  <a:solidFill>
                    <a:srgbClr val="0078D7"/>
                  </a:solidFill>
                  <a:latin typeface="Segoe UI Semilight"/>
                  <a:cs typeface="Segoe UI Light" panose="020B0502040204020203" pitchFamily="34" charset="0"/>
                </a:rPr>
              </a:br>
              <a:r>
                <a:rPr lang="en-US" sz="1200" kern="0" dirty="0">
                  <a:solidFill>
                    <a:srgbClr val="0078D7"/>
                  </a:solidFill>
                  <a:latin typeface="Segoe UI Semilight"/>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algn="ctr" defTabSz="913579">
                <a:lnSpc>
                  <a:spcPct val="90000"/>
                </a:lnSpc>
                <a:spcAft>
                  <a:spcPts val="586"/>
                </a:spcAft>
                <a:defRPr/>
              </a:pPr>
              <a:r>
                <a:rPr lang="en-US" sz="1200" kern="0">
                  <a:solidFill>
                    <a:srgbClr val="0078D7"/>
                  </a:solidFill>
                  <a:latin typeface="Segoe UI Semilight"/>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0078D7"/>
                  </a:solidFill>
                  <a:latin typeface="Segoe UI Semilight"/>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algn="ctr" defTabSz="914140">
              <a:lnSpc>
                <a:spcPct val="90000"/>
              </a:lnSpc>
              <a:spcAft>
                <a:spcPts val="600"/>
              </a:spcAft>
              <a:defRPr/>
            </a:pPr>
            <a:r>
              <a:rPr lang="en-US" sz="3100" dirty="0">
                <a:gradFill>
                  <a:gsLst>
                    <a:gs pos="1250">
                      <a:srgbClr val="FFFFFF"/>
                    </a:gs>
                    <a:gs pos="100000">
                      <a:srgbClr val="FFFFFF"/>
                    </a:gs>
                  </a:gsLst>
                  <a:lin ang="5400000" scaled="0"/>
                </a:gradFill>
                <a:latin typeface="Segoe UI Light"/>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140">
                  <a:lnSpc>
                    <a:spcPct val="90000"/>
                  </a:lnSpc>
                  <a:defRPr/>
                </a:pPr>
                <a:endParaRPr lang="en-US" sz="1200" kern="0">
                  <a:solidFill>
                    <a:srgbClr val="0070C0"/>
                  </a:solidFill>
                  <a:latin typeface="Segoe UI Semilight"/>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Structural</a:t>
              </a:r>
            </a:p>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algn="ctr" defTabSz="895958">
                <a:lnSpc>
                  <a:spcPct val="90000"/>
                </a:lnSpc>
                <a:defRPr/>
              </a:pPr>
              <a:r>
                <a:rPr lang="en-US" sz="1200" kern="0" dirty="0">
                  <a:gradFill>
                    <a:gsLst>
                      <a:gs pos="1250">
                        <a:srgbClr val="002050"/>
                      </a:gs>
                      <a:gs pos="100000">
                        <a:srgbClr val="002050"/>
                      </a:gs>
                    </a:gsLst>
                    <a:lin ang="5400000" scaled="0"/>
                  </a:gradFill>
                  <a:latin typeface="Segoe UI Semilight"/>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81">
                  <a:lnSpc>
                    <a:spcPct val="90000"/>
                  </a:lnSpc>
                  <a:defRPr/>
                </a:pPr>
                <a:endParaRPr lang="en-US">
                  <a:solidFill>
                    <a:srgbClr val="353535"/>
                  </a:solidFill>
                  <a:latin typeface="Segoe UI Semilight"/>
                </a:endParaRPr>
              </a:p>
            </p:txBody>
          </p:sp>
        </p:grpSp>
      </p:grpSp>
    </p:spTree>
    <p:extLst>
      <p:ext uri="{BB962C8B-B14F-4D97-AF65-F5344CB8AC3E}">
        <p14:creationId xmlns:p14="http://schemas.microsoft.com/office/powerpoint/2010/main" val="3275922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algn="ctr">
              <a:lnSpc>
                <a:spcPct val="90000"/>
              </a:lnSpc>
              <a:spcAft>
                <a:spcPts val="588"/>
              </a:spcAft>
            </a:pPr>
            <a:r>
              <a:rPr lang="en-US" sz="2700" dirty="0">
                <a:gradFill>
                  <a:gsLst>
                    <a:gs pos="2917">
                      <a:schemeClr val="tx1"/>
                    </a:gs>
                    <a:gs pos="30000">
                      <a:schemeClr val="tx1"/>
                    </a:gs>
                  </a:gsLst>
                  <a:lin ang="5400000" scaled="0"/>
                </a:gradFill>
              </a:rPr>
              <a:t>Reach &amp; locality</a:t>
            </a:r>
          </a:p>
        </p:txBody>
      </p:sp>
    </p:spTree>
    <p:extLst>
      <p:ext uri="{BB962C8B-B14F-4D97-AF65-F5344CB8AC3E}">
        <p14:creationId xmlns:p14="http://schemas.microsoft.com/office/powerpoint/2010/main" val="39593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endParaRPr lang="en-US"/>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endParaRPr lang="en-US"/>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r>
              <a:rPr lang="en-US" sz="1400" b="1">
                <a:gradFill>
                  <a:gsLst>
                    <a:gs pos="0">
                      <a:srgbClr val="FFFFFF"/>
                    </a:gs>
                    <a:gs pos="100000">
                      <a:srgbClr val="FFFFFF"/>
                    </a:gs>
                  </a:gsLst>
                  <a:lin ang="5400000" scaled="0"/>
                </a:gradFill>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algn="ctr" defTabSz="914016" fontAlgn="base">
              <a:lnSpc>
                <a:spcPct val="90000"/>
              </a:lnSpc>
              <a:spcBef>
                <a:spcPct val="0"/>
              </a:spcBef>
              <a:spcAft>
                <a:spcPct val="0"/>
              </a:spcAft>
            </a:pPr>
            <a:r>
              <a:rPr lang="en-US" sz="1600">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6" fontAlgn="base">
              <a:lnSpc>
                <a:spcPct val="90000"/>
              </a:lnSpc>
              <a:spcBef>
                <a:spcPct val="0"/>
              </a:spcBef>
              <a:spcAft>
                <a:spcPct val="0"/>
              </a:spcAft>
            </a:pPr>
            <a:endParaRPr lang="en-US" sz="1600" b="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a:lnSpc>
                <a:spcPct val="90000"/>
              </a:lnSpc>
              <a:spcAft>
                <a:spcPts val="588"/>
              </a:spcAft>
            </a:pPr>
            <a:r>
              <a:rPr lang="en-US" sz="2400">
                <a:gradFill>
                  <a:gsLst>
                    <a:gs pos="2917">
                      <a:schemeClr val="tx1"/>
                    </a:gs>
                    <a:gs pos="30000">
                      <a:schemeClr val="tx1"/>
                    </a:gs>
                  </a:gsLst>
                  <a:lin ang="5400000" scaled="0"/>
                </a:gradFill>
              </a:rPr>
              <a:t>Jobs &amp; Tasks</a:t>
            </a:r>
          </a:p>
        </p:txBody>
      </p:sp>
    </p:spTree>
    <p:extLst>
      <p:ext uri="{BB962C8B-B14F-4D97-AF65-F5344CB8AC3E}">
        <p14:creationId xmlns:p14="http://schemas.microsoft.com/office/powerpoint/2010/main" val="31001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cores, extend on-premises big compute, or run 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258941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lnSpcReduction="10000"/>
          </a:bodyPr>
          <a:lstStyle/>
          <a:p>
            <a:r>
              <a:rPr lang="en-US" dirty="0"/>
              <a:t>High performance computing (HPC) applications can scale to thousands of compute cores, extend on-premises big compute, or run as a 100% cloud native solution.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93533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76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0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theme/_rels/theme15.xml.rels><?xml version="1.0" encoding="UTF-8" standalone="yes"?>
<Relationships xmlns="http://schemas.openxmlformats.org/package/2006/relationships"><Relationship Id="rId1" Type="http://schemas.openxmlformats.org/officeDocument/2006/relationships/image" Target="../media/image34.png"/></Relationships>
</file>

<file path=ppt/theme/_rels/theme16.xml.rels><?xml version="1.0" encoding="UTF-8" standalone="yes"?>
<Relationships xmlns="http://schemas.openxmlformats.org/package/2006/relationships"><Relationship Id="rId1" Type="http://schemas.openxmlformats.org/officeDocument/2006/relationships/image" Target="../media/image3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14612</TotalTime>
  <Words>5200</Words>
  <Application>Microsoft Office PowerPoint</Application>
  <PresentationFormat>Widescreen</PresentationFormat>
  <Paragraphs>927</Paragraphs>
  <Slides>69</Slides>
  <Notes>69</Notes>
  <HiddenSlides>4</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69</vt:i4>
      </vt:variant>
    </vt:vector>
  </HeadingPairs>
  <TitlesOfParts>
    <vt:vector size="101" baseType="lpstr">
      <vt:lpstr>Helvetica Neue</vt:lpstr>
      <vt:lpstr>MS PGothic</vt:lpstr>
      <vt:lpstr>Segoe Semibold</vt:lpstr>
      <vt:lpstr>segoe-ui_normal</vt:lpstr>
      <vt:lpstr>segoe-ui_semibold</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2_Office Theme</vt:lpstr>
      <vt:lpstr>3_Office Theme</vt:lpstr>
      <vt:lpstr>13_Web Camps Template</vt:lpstr>
      <vt:lpstr>1_5-30660_TR21_BO_CT_Template</vt:lpstr>
      <vt:lpstr>1_MS1444_Windows Azure Template 16x9_r08a</vt:lpstr>
      <vt:lpstr>MS1444_Windows Azure Template 16x9_r08a</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Create compute-intensive application</vt:lpstr>
      <vt:lpstr>WHAT IS HIGH PERFORMANCE COMPUTING?</vt:lpstr>
      <vt:lpstr>Cloud value for big compute</vt:lpstr>
      <vt:lpstr>Azure Batch Concepts</vt:lpstr>
      <vt:lpstr>PowerPoint Presentation</vt:lpstr>
      <vt:lpstr>PowerPoint Presentation</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Julio Cesar Cruz O</cp:lastModifiedBy>
  <cp:revision>207</cp:revision>
  <dcterms:created xsi:type="dcterms:W3CDTF">2017-06-01T19:54:22Z</dcterms:created>
  <dcterms:modified xsi:type="dcterms:W3CDTF">2018-06-06T00:30:13Z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2018-06-06T00:30:09.8493770Z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ashar@microsoft.com</vt:lpwstr>
  </property>
  <property fmtid="{D5CDD505-2E9C-101B-9397-08002B2CF9AE}" pid="12" name="MSIP_Label_f42aa342-8706-4288-bd11-ebb85995028c_SetDate">
    <vt:lpwstr>2017-09-27T14:18:41.4161639-04:00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